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346575"/>
            <a:ext cx="8520600" cy="79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b="1" lang="en" sz="3300">
                <a:solidFill>
                  <a:srgbClr val="741B47"/>
                </a:solidFill>
                <a:latin typeface="Trebuchet MS"/>
                <a:ea typeface="Trebuchet MS"/>
                <a:cs typeface="Trebuchet MS"/>
                <a:sym typeface="Trebuchet MS"/>
              </a:rPr>
              <a:t>How FAFSA Works - FAQ</a:t>
            </a:r>
            <a:endParaRPr b="1" sz="3300">
              <a:solidFill>
                <a:srgbClr val="741B47"/>
              </a:solidFill>
              <a:latin typeface="Trebuchet MS"/>
              <a:ea typeface="Trebuchet MS"/>
              <a:cs typeface="Trebuchet MS"/>
              <a:sym typeface="Trebuchet MS"/>
            </a:endParaRPr>
          </a:p>
        </p:txBody>
      </p:sp>
      <p:sp>
        <p:nvSpPr>
          <p:cNvPr id="55" name="Google Shape;55;p13"/>
          <p:cNvSpPr txBox="1"/>
          <p:nvPr>
            <p:ph idx="1" type="subTitle"/>
          </p:nvPr>
        </p:nvSpPr>
        <p:spPr>
          <a:xfrm>
            <a:off x="311700" y="1224650"/>
            <a:ext cx="8520600" cy="36228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t/>
            </a:r>
            <a:endParaRPr/>
          </a:p>
        </p:txBody>
      </p:sp>
      <p:pic>
        <p:nvPicPr>
          <p:cNvPr id="56" name="Google Shape;56;p13"/>
          <p:cNvPicPr preferRelativeResize="0"/>
          <p:nvPr/>
        </p:nvPicPr>
        <p:blipFill rotWithShape="1">
          <a:blip r:embed="rId3">
            <a:alphaModFix/>
          </a:blip>
          <a:srcRect b="0" l="0" r="0" t="0"/>
          <a:stretch/>
        </p:blipFill>
        <p:spPr>
          <a:xfrm>
            <a:off x="1627138" y="1224650"/>
            <a:ext cx="5889725" cy="3272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idx="1" type="body"/>
          </p:nvPr>
        </p:nvSpPr>
        <p:spPr>
          <a:xfrm>
            <a:off x="311700" y="295950"/>
            <a:ext cx="8520600" cy="4582200"/>
          </a:xfrm>
          <a:prstGeom prst="rect">
            <a:avLst/>
          </a:prstGeom>
          <a:noFill/>
          <a:ln>
            <a:noFill/>
          </a:ln>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b="1" lang="en" sz="2100">
                <a:solidFill>
                  <a:srgbClr val="111111"/>
                </a:solidFill>
                <a:highlight>
                  <a:srgbClr val="FFFFFF"/>
                </a:highlight>
              </a:rPr>
              <a:t>What Is the Point of a FAFSA?</a:t>
            </a:r>
            <a:endParaRPr b="1" sz="2100">
              <a:solidFill>
                <a:srgbClr val="111111"/>
              </a:solidFill>
              <a:highlight>
                <a:srgbClr val="FFFFFF"/>
              </a:highlight>
            </a:endParaRPr>
          </a:p>
          <a:p>
            <a:pPr indent="0" lvl="0" marL="0" rtl="0" algn="l">
              <a:lnSpc>
                <a:spcPct val="115000"/>
              </a:lnSpc>
              <a:spcBef>
                <a:spcPts val="0"/>
              </a:spcBef>
              <a:spcAft>
                <a:spcPts val="0"/>
              </a:spcAft>
              <a:buSzPts val="1800"/>
              <a:buNone/>
            </a:pPr>
            <a:r>
              <a:rPr lang="en" sz="1700">
                <a:solidFill>
                  <a:srgbClr val="111111"/>
                </a:solidFill>
                <a:highlight>
                  <a:srgbClr val="FFFFFF"/>
                </a:highlight>
              </a:rPr>
              <a:t>The U.S. Department of Education uses the FAFSA application to determine a student's eligibility for need-based federal financial aid for college based upon their financial situation. Federal financial aid may include federal grants, scholarships, work-study, and/or loans.</a:t>
            </a:r>
            <a:endParaRPr sz="1700">
              <a:solidFill>
                <a:srgbClr val="111111"/>
              </a:solidFill>
              <a:highlight>
                <a:srgbClr val="FFFFFF"/>
              </a:highlight>
            </a:endParaRPr>
          </a:p>
          <a:p>
            <a:pPr indent="0" lvl="0" marL="0" rtl="0" algn="l">
              <a:lnSpc>
                <a:spcPct val="115000"/>
              </a:lnSpc>
              <a:spcBef>
                <a:spcPts val="2100"/>
              </a:spcBef>
              <a:spcAft>
                <a:spcPts val="0"/>
              </a:spcAft>
              <a:buClr>
                <a:schemeClr val="dk1"/>
              </a:buClr>
              <a:buSzPts val="1100"/>
              <a:buFont typeface="Arial"/>
              <a:buNone/>
            </a:pPr>
            <a:r>
              <a:t/>
            </a:r>
            <a:endParaRPr sz="1700">
              <a:solidFill>
                <a:srgbClr val="111111"/>
              </a:solidFill>
              <a:highlight>
                <a:srgbClr val="FFFFFF"/>
              </a:highlight>
            </a:endParaRPr>
          </a:p>
          <a:p>
            <a:pPr indent="0" lvl="0" marL="0" rtl="0" algn="l">
              <a:lnSpc>
                <a:spcPct val="115000"/>
              </a:lnSpc>
              <a:spcBef>
                <a:spcPts val="2100"/>
              </a:spcBef>
              <a:spcAft>
                <a:spcPts val="1200"/>
              </a:spcAft>
              <a:buSzPts val="1800"/>
              <a:buNone/>
            </a:pPr>
            <a:r>
              <a:t/>
            </a:r>
            <a:endParaRPr/>
          </a:p>
        </p:txBody>
      </p:sp>
      <p:pic>
        <p:nvPicPr>
          <p:cNvPr id="62" name="Google Shape;62;p14"/>
          <p:cNvPicPr preferRelativeResize="0"/>
          <p:nvPr/>
        </p:nvPicPr>
        <p:blipFill rotWithShape="1">
          <a:blip r:embed="rId3">
            <a:alphaModFix/>
          </a:blip>
          <a:srcRect b="0" l="0" r="0" t="0"/>
          <a:stretch/>
        </p:blipFill>
        <p:spPr>
          <a:xfrm rot="-1426238">
            <a:off x="3311975" y="2347228"/>
            <a:ext cx="3049350" cy="2346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311700" y="275550"/>
            <a:ext cx="8520600" cy="4623000"/>
          </a:xfrm>
          <a:prstGeom prst="rect">
            <a:avLst/>
          </a:prstGeom>
          <a:noFill/>
          <a:ln>
            <a:noFill/>
          </a:ln>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b="1" lang="en" sz="2100">
                <a:solidFill>
                  <a:srgbClr val="111111"/>
                </a:solidFill>
                <a:highlight>
                  <a:srgbClr val="FFFFFF"/>
                </a:highlight>
              </a:rPr>
              <a:t>Is the FAFSA a Loan or Free Money?</a:t>
            </a:r>
            <a:endParaRPr b="1" sz="2100">
              <a:solidFill>
                <a:srgbClr val="111111"/>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rPr lang="en" sz="1600">
                <a:solidFill>
                  <a:srgbClr val="111111"/>
                </a:solidFill>
                <a:highlight>
                  <a:srgbClr val="FFFFFF"/>
                </a:highlight>
              </a:rPr>
              <a:t>The FAFSA application is not a loan. It is simply an application that you fill out in order to determine your eligibility for receiving a federal loan. There are three main types of financial aid that a student may be deemed eligible for after completing a FAFSA application. Some of this money is free money, some must be earned through work, and some must be repaid.</a:t>
            </a:r>
            <a:endParaRPr sz="1600">
              <a:solidFill>
                <a:srgbClr val="111111"/>
              </a:solidFill>
              <a:highlight>
                <a:srgbClr val="FFFFFF"/>
              </a:highlight>
            </a:endParaRPr>
          </a:p>
          <a:p>
            <a:pPr indent="0" lvl="0" marL="0" rtl="0" algn="l">
              <a:lnSpc>
                <a:spcPct val="115000"/>
              </a:lnSpc>
              <a:spcBef>
                <a:spcPts val="2100"/>
              </a:spcBef>
              <a:spcAft>
                <a:spcPts val="1200"/>
              </a:spcAft>
              <a:buSzPts val="1800"/>
              <a:buNone/>
            </a:pPr>
            <a:r>
              <a:t/>
            </a:r>
            <a:endParaRPr/>
          </a:p>
        </p:txBody>
      </p:sp>
      <p:pic>
        <p:nvPicPr>
          <p:cNvPr id="68" name="Google Shape;68;p15"/>
          <p:cNvPicPr preferRelativeResize="0"/>
          <p:nvPr/>
        </p:nvPicPr>
        <p:blipFill rotWithShape="1">
          <a:blip r:embed="rId3">
            <a:alphaModFix/>
          </a:blip>
          <a:srcRect b="0" l="0" r="0" t="0"/>
          <a:stretch/>
        </p:blipFill>
        <p:spPr>
          <a:xfrm>
            <a:off x="3128625" y="2620525"/>
            <a:ext cx="2886750" cy="1938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idx="1" type="body"/>
          </p:nvPr>
        </p:nvSpPr>
        <p:spPr>
          <a:xfrm>
            <a:off x="311700" y="275550"/>
            <a:ext cx="8520600" cy="4674000"/>
          </a:xfrm>
          <a:prstGeom prst="rect">
            <a:avLst/>
          </a:prstGeom>
          <a:noFill/>
          <a:ln>
            <a:noFill/>
          </a:ln>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b="1" lang="en" sz="2000">
                <a:solidFill>
                  <a:srgbClr val="111111"/>
                </a:solidFill>
                <a:highlight>
                  <a:srgbClr val="FFFFFF"/>
                </a:highlight>
              </a:rPr>
              <a:t>When Should I Fill Out My FAFSA for 2021–2022?</a:t>
            </a:r>
            <a:endParaRPr b="1" sz="2000">
              <a:solidFill>
                <a:srgbClr val="111111"/>
              </a:solidFill>
              <a:highlight>
                <a:srgbClr val="FFFFFF"/>
              </a:highlight>
            </a:endParaRPr>
          </a:p>
          <a:p>
            <a:pPr indent="0" lvl="0" marL="0" rtl="0" algn="l">
              <a:lnSpc>
                <a:spcPct val="115000"/>
              </a:lnSpc>
              <a:spcBef>
                <a:spcPts val="0"/>
              </a:spcBef>
              <a:spcAft>
                <a:spcPts val="0"/>
              </a:spcAft>
              <a:buSzPts val="1800"/>
              <a:buNone/>
            </a:pPr>
            <a:r>
              <a:rPr lang="en" sz="1700">
                <a:solidFill>
                  <a:srgbClr val="111111"/>
                </a:solidFill>
                <a:highlight>
                  <a:srgbClr val="FFFFFF"/>
                </a:highlight>
              </a:rPr>
              <a:t>To be considered for federal student aid for the 2021–2022 award year, you can complete a FAFSA form between Oct. 1, 2021, and 11:59 p.m. central time (CT) on June 30, 2022. </a:t>
            </a:r>
            <a:r>
              <a:rPr lang="en" sz="1300">
                <a:solidFill>
                  <a:srgbClr val="111111"/>
                </a:solidFill>
                <a:highlight>
                  <a:srgbClr val="FFFFFF"/>
                </a:highlight>
              </a:rPr>
              <a:t> </a:t>
            </a:r>
            <a:endParaRPr sz="1300">
              <a:solidFill>
                <a:srgbClr val="111111"/>
              </a:solidFill>
              <a:highlight>
                <a:srgbClr val="FFFFFF"/>
              </a:highlight>
            </a:endParaRPr>
          </a:p>
          <a:p>
            <a:pPr indent="0" lvl="0" marL="0" rtl="0" algn="l">
              <a:lnSpc>
                <a:spcPct val="115000"/>
              </a:lnSpc>
              <a:spcBef>
                <a:spcPts val="2100"/>
              </a:spcBef>
              <a:spcAft>
                <a:spcPts val="0"/>
              </a:spcAft>
              <a:buClr>
                <a:schemeClr val="dk1"/>
              </a:buClr>
              <a:buSzPts val="1100"/>
              <a:buFont typeface="Arial"/>
              <a:buNone/>
            </a:pPr>
            <a:r>
              <a:t/>
            </a:r>
            <a:endParaRPr sz="1300">
              <a:solidFill>
                <a:srgbClr val="111111"/>
              </a:solidFill>
              <a:highlight>
                <a:srgbClr val="FFFFFF"/>
              </a:highlight>
            </a:endParaRPr>
          </a:p>
          <a:p>
            <a:pPr indent="0" lvl="0" marL="0" rtl="0" algn="l">
              <a:lnSpc>
                <a:spcPct val="115000"/>
              </a:lnSpc>
              <a:spcBef>
                <a:spcPts val="2100"/>
              </a:spcBef>
              <a:spcAft>
                <a:spcPts val="1200"/>
              </a:spcAft>
              <a:buSzPts val="1800"/>
              <a:buNone/>
            </a:pPr>
            <a:r>
              <a:t/>
            </a:r>
            <a:endParaRPr/>
          </a:p>
        </p:txBody>
      </p:sp>
      <p:pic>
        <p:nvPicPr>
          <p:cNvPr id="74" name="Google Shape;74;p16"/>
          <p:cNvPicPr preferRelativeResize="0"/>
          <p:nvPr/>
        </p:nvPicPr>
        <p:blipFill rotWithShape="1">
          <a:blip r:embed="rId3">
            <a:alphaModFix/>
          </a:blip>
          <a:srcRect b="0" l="0" r="0" t="0"/>
          <a:stretch/>
        </p:blipFill>
        <p:spPr>
          <a:xfrm>
            <a:off x="2375538" y="2398255"/>
            <a:ext cx="4392925" cy="2148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idx="1" type="body"/>
          </p:nvPr>
        </p:nvSpPr>
        <p:spPr>
          <a:xfrm>
            <a:off x="311700" y="265350"/>
            <a:ext cx="8520600" cy="4602600"/>
          </a:xfrm>
          <a:prstGeom prst="rect">
            <a:avLst/>
          </a:prstGeom>
          <a:noFill/>
          <a:ln>
            <a:noFill/>
          </a:ln>
        </p:spPr>
        <p:txBody>
          <a:bodyPr anchorCtr="0" anchor="t" bIns="91425" lIns="91425" spcFirstLastPara="1" rIns="91425" wrap="square" tIns="91425">
            <a:normAutofit/>
          </a:bodyPr>
          <a:lstStyle/>
          <a:p>
            <a:pPr indent="0" lvl="0" marL="0" rtl="0" algn="l">
              <a:lnSpc>
                <a:spcPct val="120000"/>
              </a:lnSpc>
              <a:spcBef>
                <a:spcPts val="0"/>
              </a:spcBef>
              <a:spcAft>
                <a:spcPts val="0"/>
              </a:spcAft>
              <a:buClr>
                <a:schemeClr val="dk1"/>
              </a:buClr>
              <a:buSzPts val="1100"/>
              <a:buFont typeface="Arial"/>
              <a:buNone/>
            </a:pPr>
            <a:r>
              <a:rPr b="1" lang="en" sz="2600">
                <a:solidFill>
                  <a:srgbClr val="111111"/>
                </a:solidFill>
                <a:highlight>
                  <a:srgbClr val="FFFFFF"/>
                </a:highlight>
              </a:rPr>
              <a:t>The Bottom Line</a:t>
            </a:r>
            <a:endParaRPr b="1" sz="2600">
              <a:solidFill>
                <a:srgbClr val="111111"/>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rPr lang="en" sz="1700">
                <a:solidFill>
                  <a:srgbClr val="111111"/>
                </a:solidFill>
                <a:highlight>
                  <a:srgbClr val="FFFFFF"/>
                </a:highlight>
              </a:rPr>
              <a:t>Most families—regardless of how much they earn or have accumulated in assets—will find it useful to fill out FAFSA. If it turns out that they are ineligible for free money in the form of grants or scholarships, they are still likely to be eligible for non-need-based aid in the form of direct unsubsidized loans from the federal government. Federal student loans typically have more favorable terms than loans from private lenders and offer a variety of flexible repayment options.</a:t>
            </a:r>
            <a:endParaRPr sz="1700">
              <a:solidFill>
                <a:srgbClr val="111111"/>
              </a:solidFill>
              <a:highlight>
                <a:srgbClr val="FFFFFF"/>
              </a:highlight>
            </a:endParaRPr>
          </a:p>
          <a:p>
            <a:pPr indent="0" lvl="0" marL="0" rtl="0" algn="l">
              <a:lnSpc>
                <a:spcPct val="115000"/>
              </a:lnSpc>
              <a:spcBef>
                <a:spcPts val="2100"/>
              </a:spcBef>
              <a:spcAft>
                <a:spcPts val="1200"/>
              </a:spcAft>
              <a:buSzPts val="1800"/>
              <a:buNone/>
            </a:pPr>
            <a:r>
              <a:t/>
            </a:r>
            <a:endParaRPr/>
          </a:p>
        </p:txBody>
      </p:sp>
      <p:pic>
        <p:nvPicPr>
          <p:cNvPr id="80" name="Google Shape;80;p17"/>
          <p:cNvPicPr preferRelativeResize="0"/>
          <p:nvPr/>
        </p:nvPicPr>
        <p:blipFill rotWithShape="1">
          <a:blip r:embed="rId3">
            <a:alphaModFix/>
          </a:blip>
          <a:srcRect b="0" l="0" r="0" t="0"/>
          <a:stretch/>
        </p:blipFill>
        <p:spPr>
          <a:xfrm>
            <a:off x="3262300" y="2935063"/>
            <a:ext cx="2619375" cy="17430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